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8229600" cx="14630400"/>
  <p:notesSz cx="8229600" cy="14630400"/>
  <p:embeddedFontLst>
    <p:embeddedFont>
      <p:font typeface="Heebo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ebo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-regular.fntdata"/><Relationship Id="rId27" Type="http://schemas.openxmlformats.org/officeDocument/2006/relationships/font" Target="fonts/Heeb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8c0cb2411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58c0cb2411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58c0cb2411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8c0cb2411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58c0cb2411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58c0cb2411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8c0cb2411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58c0cb2411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58c0cb2411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8c0cb2411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58c0cb2411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58c0cb2411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8c0cb2411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58c0cb2411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58c0cb2411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8c0cb2411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58c0cb2411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58c0cb2411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8c0cb2411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58c0cb241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58c0cb2411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8c0cb241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58c0cb241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58c0cb241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8c0cb2411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58c0cb2411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58c0cb2411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8c0cb2411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58c0cb2411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58c0cb2411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8c0cb2411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58c0cb2411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58c0cb2411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8c0cb2411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58c0cb2411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58c0cb2411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7.png"/><Relationship Id="rId8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54.png"/><Relationship Id="rId6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0" Type="http://schemas.openxmlformats.org/officeDocument/2006/relationships/image" Target="../media/image31.png"/><Relationship Id="rId9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6247800" y="599000"/>
            <a:ext cx="76212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250"/>
              <a:buFont typeface="Montserrat"/>
              <a:buNone/>
            </a:pPr>
            <a:r>
              <a:rPr b="0" i="0" lang="en-US" sz="38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Desafio Senai: Desenvolvimento de Sistema Inteligente para Classificação de Defeitos em Chapas de Aço</a:t>
            </a:r>
            <a:endParaRPr b="0" i="0" sz="38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6247805" y="3830694"/>
            <a:ext cx="76212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Este projeto teve como objetivo desenvolver um sistema inteligente para classificar defeitos em chapas de aço, prever a classe do defeito com probabilidade, extrair insights e gerar visualizações para auxiliar na tomada de decisões.</a:t>
            </a:r>
            <a:endParaRPr b="0" i="0" sz="170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6247805" y="5584996"/>
            <a:ext cx="76212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 processo envolveu desde o planejamento inicial até a seleção do modelo final, passando por análise exploratória, pré-processamento de dados, modelagem e engenharia de features.</a:t>
            </a:r>
            <a:endParaRPr b="0" i="0" sz="170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6247805" y="7266265"/>
            <a:ext cx="348020" cy="348020"/>
          </a:xfrm>
          <a:prstGeom prst="roundRect">
            <a:avLst>
              <a:gd fmla="val 26271725" name="adj"/>
            </a:avLst>
          </a:prstGeom>
          <a:noFill/>
          <a:ln cap="flat" cmpd="sng" w="9525">
            <a:solidFill>
              <a:srgbClr val="4D4D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5425" y="7273885"/>
            <a:ext cx="332780" cy="3327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6704528" y="7249954"/>
            <a:ext cx="2326600" cy="380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4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Heebo"/>
              <a:buNone/>
            </a:pPr>
            <a:r>
              <a:rPr b="1" i="0" lang="en-US" sz="21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por Thiago Alencar</a:t>
            </a:r>
            <a:endParaRPr b="0" i="0" sz="21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4070400" y="539050"/>
            <a:ext cx="648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Preparação dos Dados</a:t>
            </a:r>
            <a:endParaRPr b="0" i="0" sz="4450" u="none" cap="none" strike="noStrike"/>
          </a:p>
        </p:txBody>
      </p:sp>
      <p:pic>
        <p:nvPicPr>
          <p:cNvPr id="162" name="Google Shape;162;p21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75" y="3345388"/>
            <a:ext cx="7142150" cy="15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0175" y="2243153"/>
            <a:ext cx="6489600" cy="464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4070400" y="539050"/>
            <a:ext cx="648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Preparação dos Dados</a:t>
            </a:r>
            <a:endParaRPr b="0" i="0" sz="4450" u="none" cap="none" strike="noStrike"/>
          </a:p>
        </p:txBody>
      </p:sp>
      <p:sp>
        <p:nvSpPr>
          <p:cNvPr id="170" name="Google Shape;170;p22"/>
          <p:cNvSpPr txBox="1"/>
          <p:nvPr/>
        </p:nvSpPr>
        <p:spPr>
          <a:xfrm>
            <a:off x="2563800" y="1786950"/>
            <a:ext cx="95028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linhas com pelo menos um valor nulo ou string vazia: 418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linhas onde tipo_do_aço_A300 é True e tipo_do_aço_A400 é True: 26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linhas onde tipo_do_aço_A300 é False e tipo_do_aço_A400 é False: 1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Proporção de vezes em que tipo_do_aço_A400 é True quando tipo_do_aço_A300 é False: 1.00</a:t>
            </a:r>
            <a:endParaRPr sz="1050">
              <a:solidFill>
                <a:srgbClr val="E3E3E3"/>
              </a:solidFill>
              <a:highlight>
                <a:srgbClr val="38383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4868400" y="3253500"/>
            <a:ext cx="48936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Distribuição da nova coluna 'tipo_de_aço':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tipo_de_aço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A400    1746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A300    1193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4502250" y="5486400"/>
            <a:ext cx="56259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primeiras linhas com a nova coluna</a:t>
            </a:r>
            <a:endParaRPr sz="13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tipo_do_aço_A300  tipo_do_aço_A400 tipo_de_aço</a:t>
            </a:r>
            <a:endParaRPr sz="13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                 1                 0        A300</a:t>
            </a:r>
            <a:endParaRPr sz="13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                 0                 1        A400</a:t>
            </a:r>
            <a:endParaRPr sz="13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                 1                 0        A300</a:t>
            </a:r>
            <a:endParaRPr sz="13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                 0                 1        A400</a:t>
            </a:r>
            <a:endParaRPr sz="13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                 1                 0        A300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4070400" y="539050"/>
            <a:ext cx="648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Preparação dos Dados</a:t>
            </a:r>
            <a:endParaRPr b="0" i="0" sz="4450" u="none" cap="none" strike="noStrike"/>
          </a:p>
        </p:txBody>
      </p:sp>
      <p:sp>
        <p:nvSpPr>
          <p:cNvPr id="179" name="Google Shape;179;p23"/>
          <p:cNvSpPr txBox="1"/>
          <p:nvPr/>
        </p:nvSpPr>
        <p:spPr>
          <a:xfrm>
            <a:off x="2154300" y="1964300"/>
            <a:ext cx="103218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valores negativos na coluna 'espessura_da_chapa_de_aço': 264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valores negativos na coluna ‘x_minimo’: 247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valores negativos na coluna 'x_maximo:’ 277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valores negativos na coluna 'y_minimo:’ 257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valores negativos na coluna 'y_maximo:’ 269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valores negativos na coluna 'area_pixels:’ 191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valores negativos na coluna 'perimetro_x:’ 243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valores negativos na coluna 'perimetro_y:’ 253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 de valores negativos na coluna 'comprimento_do_transportador:’ 201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/>
          <p:nvPr/>
        </p:nvSpPr>
        <p:spPr>
          <a:xfrm>
            <a:off x="4070400" y="539050"/>
            <a:ext cx="648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Preparação dos Dados</a:t>
            </a:r>
            <a:endParaRPr b="0" i="0" sz="4450" u="none" cap="none" strike="noStrike"/>
          </a:p>
        </p:txBody>
      </p:sp>
      <p:pic>
        <p:nvPicPr>
          <p:cNvPr id="186" name="Google Shape;186;p24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826" y="1531250"/>
            <a:ext cx="6266751" cy="60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793790" y="1893570"/>
            <a:ext cx="1199102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Análise de Correlação e Modelagem Inicial</a:t>
            </a:r>
            <a:endParaRPr b="0" i="0" sz="4450" u="none" cap="none" strike="noStrike"/>
          </a:p>
        </p:txBody>
      </p:sp>
      <p:sp>
        <p:nvSpPr>
          <p:cNvPr id="193" name="Google Shape;193;p25"/>
          <p:cNvSpPr/>
          <p:nvPr/>
        </p:nvSpPr>
        <p:spPr>
          <a:xfrm>
            <a:off x="793790" y="3169325"/>
            <a:ext cx="304800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Análise de Correlação</a:t>
            </a:r>
            <a:endParaRPr b="0" i="0" sz="2200" u="none" cap="none" strike="noStrike"/>
          </a:p>
        </p:txBody>
      </p:sp>
      <p:sp>
        <p:nvSpPr>
          <p:cNvPr id="194" name="Google Shape;194;p25"/>
          <p:cNvSpPr/>
          <p:nvPr/>
        </p:nvSpPr>
        <p:spPr>
          <a:xfrm>
            <a:off x="793790" y="375046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Identificação de relações entre variáveis, incluindo correlações fortes, negativas e fracas. Observação da ausência de correlação para 'peso_da_placa' devido a valores nulos.</a:t>
            </a:r>
            <a:endParaRPr b="0" i="0" sz="1750" u="none" cap="none" strike="noStrike"/>
          </a:p>
        </p:txBody>
      </p:sp>
      <p:sp>
        <p:nvSpPr>
          <p:cNvPr id="195" name="Google Shape;195;p25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Esta análise forneceu insights valiosos para a engenharia de features e seleção de variáveis para os modelos.</a:t>
            </a:r>
            <a:endParaRPr b="0" i="0" sz="1750" u="none" cap="none" strike="noStrike"/>
          </a:p>
        </p:txBody>
      </p:sp>
      <p:sp>
        <p:nvSpPr>
          <p:cNvPr id="196" name="Google Shape;196;p25"/>
          <p:cNvSpPr/>
          <p:nvPr/>
        </p:nvSpPr>
        <p:spPr>
          <a:xfrm>
            <a:off x="7599521" y="3169325"/>
            <a:ext cx="30006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Modelagem Baseline</a:t>
            </a:r>
            <a:endParaRPr b="0" i="0" sz="2200" u="none" cap="none" strike="noStrike"/>
          </a:p>
        </p:txBody>
      </p:sp>
      <p:sp>
        <p:nvSpPr>
          <p:cNvPr id="197" name="Google Shape;197;p25"/>
          <p:cNvSpPr/>
          <p:nvPr/>
        </p:nvSpPr>
        <p:spPr>
          <a:xfrm>
            <a:off x="7599521" y="375046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Seleção e treinamento de um modelo de Regressão Logística como baseline para estabelecer um ponto de comparação inicial.</a:t>
            </a:r>
            <a:endParaRPr b="0" i="0" sz="1750" u="none" cap="none" strike="noStrike"/>
          </a:p>
        </p:txBody>
      </p:sp>
      <p:sp>
        <p:nvSpPr>
          <p:cNvPr id="198" name="Google Shape;198;p25"/>
          <p:cNvSpPr/>
          <p:nvPr/>
        </p:nvSpPr>
        <p:spPr>
          <a:xfrm>
            <a:off x="7599521" y="504324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Este modelo serviu como referência para avaliar o desempenho de abordagens mais complexas nas etapas subsequentes.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/>
          <p:nvPr/>
        </p:nvSpPr>
        <p:spPr>
          <a:xfrm>
            <a:off x="6263640" y="786646"/>
            <a:ext cx="7589520" cy="1387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50"/>
              <a:buFont typeface="Montserrat"/>
              <a:buNone/>
            </a:pPr>
            <a:r>
              <a:rPr b="0" i="0" lang="en-US" sz="43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Engenharia de Features e Segmentação de Dados</a:t>
            </a:r>
            <a:endParaRPr b="0" i="0" sz="4350" u="none" cap="none" strike="noStrike"/>
          </a:p>
        </p:txBody>
      </p:sp>
      <p:sp>
        <p:nvSpPr>
          <p:cNvPr id="206" name="Google Shape;206;p26"/>
          <p:cNvSpPr/>
          <p:nvPr/>
        </p:nvSpPr>
        <p:spPr>
          <a:xfrm>
            <a:off x="6263640" y="2507575"/>
            <a:ext cx="3683794" cy="3063121"/>
          </a:xfrm>
          <a:prstGeom prst="roundRect">
            <a:avLst>
              <a:gd fmla="val 304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6493312" y="2737247"/>
            <a:ext cx="3224451" cy="694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Criação de Novas Features</a:t>
            </a:r>
            <a:endParaRPr b="0" i="0" sz="2150" u="none" cap="none" strike="noStrike"/>
          </a:p>
        </p:txBody>
      </p:sp>
      <p:sp>
        <p:nvSpPr>
          <p:cNvPr id="208" name="Google Shape;208;p26"/>
          <p:cNvSpPr/>
          <p:nvPr/>
        </p:nvSpPr>
        <p:spPr>
          <a:xfrm>
            <a:off x="6493312" y="3564612"/>
            <a:ext cx="3224451" cy="1776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Utilização de insights da análise de correlação para criar novas variáveis, como 'tipo_de_aço', melhorando o poder preditivo dos modelos.</a:t>
            </a:r>
            <a:endParaRPr b="0" i="0" sz="1700" u="none" cap="none" strike="noStrike"/>
          </a:p>
        </p:txBody>
      </p:sp>
      <p:sp>
        <p:nvSpPr>
          <p:cNvPr id="209" name="Google Shape;209;p26"/>
          <p:cNvSpPr/>
          <p:nvPr/>
        </p:nvSpPr>
        <p:spPr>
          <a:xfrm>
            <a:off x="10169485" y="2507575"/>
            <a:ext cx="3683794" cy="3063121"/>
          </a:xfrm>
          <a:prstGeom prst="roundRect">
            <a:avLst>
              <a:gd fmla="val 304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10399157" y="2737247"/>
            <a:ext cx="3224451" cy="694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Observação de Preditividade</a:t>
            </a:r>
            <a:endParaRPr b="0" i="0" sz="2150" u="none" cap="none" strike="noStrike"/>
          </a:p>
        </p:txBody>
      </p:sp>
      <p:sp>
        <p:nvSpPr>
          <p:cNvPr id="211" name="Google Shape;211;p26"/>
          <p:cNvSpPr/>
          <p:nvPr/>
        </p:nvSpPr>
        <p:spPr>
          <a:xfrm>
            <a:off x="10399157" y="3564612"/>
            <a:ext cx="3224451" cy="1776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Identificação da baixa preditividade linear das coordenadas, orientando decisões sobre transformações de features.</a:t>
            </a:r>
            <a:endParaRPr b="0" i="0" sz="1700" u="none" cap="none" strike="noStrike"/>
          </a:p>
        </p:txBody>
      </p:sp>
      <p:sp>
        <p:nvSpPr>
          <p:cNvPr id="212" name="Google Shape;212;p26"/>
          <p:cNvSpPr/>
          <p:nvPr/>
        </p:nvSpPr>
        <p:spPr>
          <a:xfrm>
            <a:off x="6263640" y="5792748"/>
            <a:ext cx="7589520" cy="1650206"/>
          </a:xfrm>
          <a:prstGeom prst="roundRect">
            <a:avLst>
              <a:gd fmla="val 565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6493312" y="6022419"/>
            <a:ext cx="4184690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Segmentação por Tipo de Aço</a:t>
            </a:r>
            <a:endParaRPr b="0" i="0" sz="2150" u="none" cap="none" strike="noStrike"/>
          </a:p>
        </p:txBody>
      </p:sp>
      <p:sp>
        <p:nvSpPr>
          <p:cNvPr id="214" name="Google Shape;214;p26"/>
          <p:cNvSpPr/>
          <p:nvPr/>
        </p:nvSpPr>
        <p:spPr>
          <a:xfrm>
            <a:off x="6493312" y="6502718"/>
            <a:ext cx="7130177" cy="710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Separação dos dados em DataFrames distintos para o aço A300 e A400, permitindo análises e modelagem específicas por tipo de produto.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/>
          <p:nvPr/>
        </p:nvSpPr>
        <p:spPr>
          <a:xfrm>
            <a:off x="3596700" y="562300"/>
            <a:ext cx="743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Engenharia de Features</a:t>
            </a:r>
            <a:endParaRPr b="0" i="0" sz="4450" u="none" cap="none" strike="noStrike"/>
          </a:p>
        </p:txBody>
      </p:sp>
      <p:sp>
        <p:nvSpPr>
          <p:cNvPr id="221" name="Google Shape;221;p27"/>
          <p:cNvSpPr txBox="1"/>
          <p:nvPr/>
        </p:nvSpPr>
        <p:spPr>
          <a:xfrm>
            <a:off x="1836600" y="2944950"/>
            <a:ext cx="10957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análise de correlação revelou que diversas variáveis apresentam relações lineares fracas (próximas de zero), especialmente entre as coordenadas da placa (x_minimo, x_maximo, y_minimo, y_maximo) e os tipos de defeito (falha_1 a falha_outros), sugerindo que a localização, por si só, não se configura como um preditor linear significativo para a ocorrência dessas falhas. Adicionalmente, a variável peso_da_placa demonstrou ausência de correlação em todas as análises, indicando uma provável completude de valores nulos, o que a torna inutilizável para modelagem preditiva baseada em correlação. 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>
            <a:off x="3596700" y="562300"/>
            <a:ext cx="743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Engenharia de Features</a:t>
            </a:r>
            <a:endParaRPr b="0" i="0" sz="4450" u="none" cap="none" strike="noStrike"/>
          </a:p>
        </p:txBody>
      </p:sp>
      <p:sp>
        <p:nvSpPr>
          <p:cNvPr id="228" name="Google Shape;228;p28"/>
          <p:cNvSpPr txBox="1"/>
          <p:nvPr/>
        </p:nvSpPr>
        <p:spPr>
          <a:xfrm>
            <a:off x="1433550" y="2944950"/>
            <a:ext cx="11763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Após a análise dos dados, identificou-se a existência de dois tipos distintos de aço, denominados A300 e A400, como categorias relevantes dentro do conjunto de dados. Diante dessa distinção fundamental, a criação de DataFrames separados para cada tipo de aço (df_aco_A300 e df_aco_A400) se justifica para facilitar análises mais específicas e a modelagem preditiva individualizada para cada tipo de produto. Essa separação permitirá investigar padrões, características e comportamentos distintos associados a cada tipo de aço, potencialmente revelando insights mais precisos e relevantes para o negócio.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/>
          <p:nvPr/>
        </p:nvSpPr>
        <p:spPr>
          <a:xfrm>
            <a:off x="793790" y="844510"/>
            <a:ext cx="1117282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Exploração de Modelos de Classificação</a:t>
            </a:r>
            <a:endParaRPr b="0" i="0" sz="4450" u="none" cap="none" strike="noStrike"/>
          </a:p>
        </p:txBody>
      </p:sp>
      <p:pic>
        <p:nvPicPr>
          <p:cNvPr descr="preencoded.png" id="235" name="Google Shape;2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348" y="2006917"/>
            <a:ext cx="2152055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4892" y="2622947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5357217" y="2233732"/>
            <a:ext cx="564927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Algoritmo de Cadeias de Classificadores</a:t>
            </a:r>
            <a:endParaRPr b="0" i="0" sz="2200" u="none" cap="none" strike="noStrike"/>
          </a:p>
        </p:txBody>
      </p:sp>
      <p:sp>
        <p:nvSpPr>
          <p:cNvPr id="238" name="Google Shape;238;p29"/>
          <p:cNvSpPr/>
          <p:nvPr/>
        </p:nvSpPr>
        <p:spPr>
          <a:xfrm>
            <a:off x="5357217" y="2724150"/>
            <a:ext cx="564927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Melhor desempenho entre os modelos testados</a:t>
            </a:r>
            <a:endParaRPr b="0" i="0" sz="1750" u="none" cap="none" strike="noStrike"/>
          </a:p>
        </p:txBody>
      </p:sp>
      <p:sp>
        <p:nvSpPr>
          <p:cNvPr id="239" name="Google Shape;239;p29"/>
          <p:cNvSpPr/>
          <p:nvPr/>
        </p:nvSpPr>
        <p:spPr>
          <a:xfrm>
            <a:off x="5187077" y="3326963"/>
            <a:ext cx="8592860" cy="15240"/>
          </a:xfrm>
          <a:prstGeom prst="roundRect">
            <a:avLst>
              <a:gd fmla="val 625116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0" name="Google Shape;24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2381" y="3370540"/>
            <a:ext cx="4304109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4892" y="3824645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/>
          <p:nvPr/>
        </p:nvSpPr>
        <p:spPr>
          <a:xfrm>
            <a:off x="6433304" y="3597354"/>
            <a:ext cx="510575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Gradient Boosting e Random Forest</a:t>
            </a:r>
            <a:endParaRPr b="0" i="0" sz="2200" u="none" cap="none" strike="noStrike"/>
          </a:p>
        </p:txBody>
      </p:sp>
      <p:sp>
        <p:nvSpPr>
          <p:cNvPr id="243" name="Google Shape;243;p29"/>
          <p:cNvSpPr/>
          <p:nvPr/>
        </p:nvSpPr>
        <p:spPr>
          <a:xfrm>
            <a:off x="6433304" y="4087773"/>
            <a:ext cx="58302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Desempenho intermediário com potencial para otimização</a:t>
            </a:r>
            <a:endParaRPr b="0" i="0" sz="1750" u="none" cap="none" strike="noStrike"/>
          </a:p>
        </p:txBody>
      </p:sp>
      <p:sp>
        <p:nvSpPr>
          <p:cNvPr id="244" name="Google Shape;244;p29"/>
          <p:cNvSpPr/>
          <p:nvPr/>
        </p:nvSpPr>
        <p:spPr>
          <a:xfrm>
            <a:off x="6263164" y="4690586"/>
            <a:ext cx="7516773" cy="15240"/>
          </a:xfrm>
          <a:prstGeom prst="roundRect">
            <a:avLst>
              <a:gd fmla="val 625116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5" name="Google Shape;24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294" y="4734163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4773" y="518826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/>
          <p:nvPr/>
        </p:nvSpPr>
        <p:spPr>
          <a:xfrm>
            <a:off x="7509272" y="4960977"/>
            <a:ext cx="569833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 e Regressão Logística</a:t>
            </a:r>
            <a:endParaRPr b="0" i="0" sz="2200" u="none" cap="none" strike="noStrike"/>
          </a:p>
        </p:txBody>
      </p:sp>
      <p:sp>
        <p:nvSpPr>
          <p:cNvPr id="248" name="Google Shape;248;p29"/>
          <p:cNvSpPr/>
          <p:nvPr/>
        </p:nvSpPr>
        <p:spPr>
          <a:xfrm>
            <a:off x="7509272" y="5451396"/>
            <a:ext cx="569833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Modelos mais simples utilizados como baseline</a:t>
            </a:r>
            <a:endParaRPr b="0" i="0" sz="1750" u="none" cap="none" strike="noStrike"/>
          </a:p>
        </p:txBody>
      </p:sp>
      <p:sp>
        <p:nvSpPr>
          <p:cNvPr id="249" name="Google Shape;249;p29"/>
          <p:cNvSpPr/>
          <p:nvPr/>
        </p:nvSpPr>
        <p:spPr>
          <a:xfrm>
            <a:off x="793790" y="6296263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 exploração de diferentes modelos de classificação multirrótulo foi fundamental para identificar a abordagem mais eficaz para o problema. Cada modelo foi avaliado considerando seu desempenho na classificação dos diferentes tipos de defeitos em chapas de aço.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5" name="Google Shape;2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/>
          <p:nvPr/>
        </p:nvSpPr>
        <p:spPr>
          <a:xfrm>
            <a:off x="6243042" y="766763"/>
            <a:ext cx="7630716" cy="1351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250"/>
              <a:buFont typeface="Montserrat"/>
              <a:buNone/>
            </a:pPr>
            <a:r>
              <a:rPr b="0" i="0" lang="en-US" sz="42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Desafios e Considerações Especiais</a:t>
            </a:r>
            <a:endParaRPr b="0" i="0" sz="4250" u="none" cap="none" strike="noStrike"/>
          </a:p>
        </p:txBody>
      </p:sp>
      <p:pic>
        <p:nvPicPr>
          <p:cNvPr descr="preencoded.png" id="257" name="Google Shape;25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042" y="2442329"/>
            <a:ext cx="540425" cy="5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/>
          <p:nvPr/>
        </p:nvSpPr>
        <p:spPr>
          <a:xfrm>
            <a:off x="6243042" y="3198852"/>
            <a:ext cx="2363391" cy="675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Montserrat"/>
              <a:buNone/>
            </a:pPr>
            <a:r>
              <a:rPr b="0" i="0" lang="en-US" sz="21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Desbalanceamento de Classes</a:t>
            </a:r>
            <a:endParaRPr b="0" i="0" sz="2100" u="none" cap="none" strike="noStrike"/>
          </a:p>
        </p:txBody>
      </p:sp>
      <p:sp>
        <p:nvSpPr>
          <p:cNvPr id="259" name="Google Shape;259;p30"/>
          <p:cNvSpPr/>
          <p:nvPr/>
        </p:nvSpPr>
        <p:spPr>
          <a:xfrm>
            <a:off x="6243042" y="4004072"/>
            <a:ext cx="2363391" cy="3458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Identificação de desbalanceamento extremo para algumas falhas no aço A300 (especialmente falha_3, falha_4, falha_5), representando um desafio significativo para o treinamento dos modelos.</a:t>
            </a:r>
            <a:endParaRPr b="0" i="0" sz="1700" u="none" cap="none" strike="noStrike"/>
          </a:p>
        </p:txBody>
      </p:sp>
      <p:pic>
        <p:nvPicPr>
          <p:cNvPr descr="preencoded.png" id="260" name="Google Shape;26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76586" y="2442329"/>
            <a:ext cx="540425" cy="5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/>
          <p:nvPr/>
        </p:nvSpPr>
        <p:spPr>
          <a:xfrm>
            <a:off x="8876586" y="3198852"/>
            <a:ext cx="2363510" cy="1013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Montserrat"/>
              <a:buNone/>
            </a:pPr>
            <a:r>
              <a:rPr b="0" i="0" lang="en-US" sz="21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Consideração sobre Redes Neurais</a:t>
            </a:r>
            <a:endParaRPr b="0" i="0" sz="2100" u="none" cap="none" strike="noStrike"/>
          </a:p>
        </p:txBody>
      </p:sp>
      <p:sp>
        <p:nvSpPr>
          <p:cNvPr id="262" name="Google Shape;262;p30"/>
          <p:cNvSpPr/>
          <p:nvPr/>
        </p:nvSpPr>
        <p:spPr>
          <a:xfrm>
            <a:off x="8876586" y="4341852"/>
            <a:ext cx="2363510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Avaliação do potencial uso de Redes Neurais (Keras) como alternativa, embora não tenha sido o foco principal da modelagem final devido a outras prioridades do projeto.</a:t>
            </a:r>
            <a:endParaRPr b="0" i="0" sz="1700" u="none" cap="none" strike="noStrike"/>
          </a:p>
        </p:txBody>
      </p:sp>
      <p:pic>
        <p:nvPicPr>
          <p:cNvPr descr="preencoded.png" id="263" name="Google Shape;26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0248" y="2442329"/>
            <a:ext cx="540425" cy="5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/>
          <p:nvPr/>
        </p:nvSpPr>
        <p:spPr>
          <a:xfrm>
            <a:off x="11510248" y="3198852"/>
            <a:ext cx="2363391" cy="675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Montserrat"/>
              <a:buNone/>
            </a:pPr>
            <a:r>
              <a:rPr b="0" i="0" lang="en-US" sz="21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Complexidade dos Dados</a:t>
            </a:r>
            <a:endParaRPr b="0" i="0" sz="2100" u="none" cap="none" strike="noStrike"/>
          </a:p>
        </p:txBody>
      </p:sp>
      <p:sp>
        <p:nvSpPr>
          <p:cNvPr id="265" name="Google Shape;265;p30"/>
          <p:cNvSpPr/>
          <p:nvPr/>
        </p:nvSpPr>
        <p:spPr>
          <a:xfrm>
            <a:off x="11510248" y="4004072"/>
            <a:ext cx="2363391" cy="3112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Gerenciamento da complexidade dos dados industriais, incluindo múltiplas variáveis com diferentes escalas e significados no contexto da produção de chapas de aço.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793790" y="63055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Planejamento e Definição de Objetivos</a:t>
            </a:r>
            <a:endParaRPr b="0" i="0" sz="445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793790" y="238827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" name="Google Shape;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0" y="243078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1530906" y="2466142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Planejamento Inicial</a:t>
            </a:r>
            <a:endParaRPr b="0" i="0" sz="220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1530906" y="3310890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Criação de uma lista geral de tarefas para organizar as atividades do desafio de forma estruturada.</a:t>
            </a:r>
            <a:endParaRPr b="0" i="0" sz="175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4713803" y="238827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8874" y="243078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5450919" y="2466142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Definição dos Objetivos</a:t>
            </a:r>
            <a:endParaRPr b="0" i="0" sz="22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5450919" y="3310890"/>
            <a:ext cx="289941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Desenvolvimento de um sistema inteligente para classificar defeitos em chapas de aço, com previsão de probabilidade e geração de insights.</a:t>
            </a:r>
            <a:endParaRPr b="0" i="0" sz="175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793790" y="594193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5" name="Google Shape;7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860" y="598443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1530906" y="6019800"/>
            <a:ext cx="442460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Identificação das Necessidades</a:t>
            </a:r>
            <a:endParaRPr b="0" i="0" sz="220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1530906" y="6510218"/>
            <a:ext cx="681930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Automatização do controle de qualidade, detecção precoce e classificação precisa de defeitos, além da geração de informações para tomada de decisão.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/>
          <p:nvPr/>
        </p:nvSpPr>
        <p:spPr>
          <a:xfrm>
            <a:off x="793790" y="787837"/>
            <a:ext cx="848308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Resultados e Próximos Passos</a:t>
            </a:r>
            <a:endParaRPr b="0" i="0" sz="4450" u="none" cap="none" strike="noStrike"/>
          </a:p>
        </p:txBody>
      </p:sp>
      <p:sp>
        <p:nvSpPr>
          <p:cNvPr id="272" name="Google Shape;272;p3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fmla="val 728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3" name="Google Shape;2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167" y="240434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/>
          <p:nvPr/>
        </p:nvSpPr>
        <p:spPr>
          <a:xfrm>
            <a:off x="3194328" y="2177058"/>
            <a:ext cx="344578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Seleção do Modelo Final</a:t>
            </a:r>
            <a:endParaRPr b="0" i="0" sz="2200" u="none" cap="none" strike="noStrike"/>
          </a:p>
        </p:txBody>
      </p:sp>
      <p:sp>
        <p:nvSpPr>
          <p:cNvPr id="275" name="Google Shape;275;p31"/>
          <p:cNvSpPr/>
          <p:nvPr/>
        </p:nvSpPr>
        <p:spPr>
          <a:xfrm>
            <a:off x="3194328" y="2667476"/>
            <a:ext cx="609242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Algoritmo de Cadeias de Classificadores como melhor opção</a:t>
            </a:r>
            <a:endParaRPr b="0" i="0" sz="1750" u="none" cap="none" strike="noStrike"/>
          </a:p>
        </p:txBody>
      </p:sp>
      <p:sp>
        <p:nvSpPr>
          <p:cNvPr id="276" name="Google Shape;276;p31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fmla="val 625116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fmla="val 728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8" name="Google Shape;27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8089" y="3824645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/>
          <p:nvPr/>
        </p:nvSpPr>
        <p:spPr>
          <a:xfrm>
            <a:off x="5368171" y="3597354"/>
            <a:ext cx="455723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Otimização de Hiperparâmetros</a:t>
            </a:r>
            <a:endParaRPr b="0" i="0" sz="2200" u="none" cap="none" strike="noStrike"/>
          </a:p>
        </p:txBody>
      </p:sp>
      <p:sp>
        <p:nvSpPr>
          <p:cNvPr id="280" name="Google Shape;280;p31"/>
          <p:cNvSpPr/>
          <p:nvPr/>
        </p:nvSpPr>
        <p:spPr>
          <a:xfrm>
            <a:off x="5368171" y="4087773"/>
            <a:ext cx="45572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Sugestão para potencializar resultados</a:t>
            </a:r>
            <a:endParaRPr b="0" i="0" sz="1750" u="none" cap="none" strike="noStrike"/>
          </a:p>
        </p:txBody>
      </p:sp>
      <p:sp>
        <p:nvSpPr>
          <p:cNvPr id="281" name="Google Shape;281;p31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fmla="val 625116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793790" y="4790837"/>
            <a:ext cx="6521410" cy="1306949"/>
          </a:xfrm>
          <a:prstGeom prst="roundRect">
            <a:avLst>
              <a:gd fmla="val 728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3" name="Google Shape;28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5011" y="5244941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/>
          <p:nvPr/>
        </p:nvSpPr>
        <p:spPr>
          <a:xfrm>
            <a:off x="7542014" y="5017651"/>
            <a:ext cx="426196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em Produção</a:t>
            </a:r>
            <a:endParaRPr b="0" i="0" sz="2200" u="none" cap="none" strike="noStrike"/>
          </a:p>
        </p:txBody>
      </p:sp>
      <p:sp>
        <p:nvSpPr>
          <p:cNvPr id="285" name="Google Shape;285;p31"/>
          <p:cNvSpPr/>
          <p:nvPr/>
        </p:nvSpPr>
        <p:spPr>
          <a:xfrm>
            <a:off x="7542014" y="5508069"/>
            <a:ext cx="503146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Integração com sistemas de controle de qualidade</a:t>
            </a:r>
            <a:endParaRPr b="0" i="0" sz="1750" u="none" cap="none" strike="noStrike"/>
          </a:p>
        </p:txBody>
      </p:sp>
      <p:sp>
        <p:nvSpPr>
          <p:cNvPr id="286" name="Google Shape;286;p31"/>
          <p:cNvSpPr/>
          <p:nvPr/>
        </p:nvSpPr>
        <p:spPr>
          <a:xfrm>
            <a:off x="793790" y="6352937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 projeto resultou na seleção do Algoritmo de Cadeias de Classificadores como o modelo mais adequado para a classificação de defeitos em chapas de aço. Como próximos passos, recomenda-se a otimização de hiperparâmetros deste modelo e do Gradient Boosting para potencializar ainda mais os resultados.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>
            <a:off x="4138047" y="693775"/>
            <a:ext cx="6354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Recomendações</a:t>
            </a:r>
            <a:endParaRPr b="0" i="0" sz="4450" u="none" cap="none" strike="noStrike"/>
          </a:p>
        </p:txBody>
      </p:sp>
      <p:sp>
        <p:nvSpPr>
          <p:cNvPr id="293" name="Google Shape;293;p32"/>
          <p:cNvSpPr/>
          <p:nvPr/>
        </p:nvSpPr>
        <p:spPr>
          <a:xfrm>
            <a:off x="1012550" y="3293850"/>
            <a:ext cx="5775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00"/>
              <a:buFont typeface="Montserrat"/>
              <a:buChar char="●"/>
            </a:pPr>
            <a:r>
              <a:rPr b="1" lang="en-US" sz="2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Produto Aço A400 (com outliers): Para a base de dados deste produto, o modelo pode ser aprimorado para uso supervisionado.</a:t>
            </a:r>
            <a:endParaRPr b="1" i="0" sz="2000" u="none" cap="none" strike="noStrike"/>
          </a:p>
        </p:txBody>
      </p:sp>
      <p:sp>
        <p:nvSpPr>
          <p:cNvPr id="294" name="Google Shape;294;p32"/>
          <p:cNvSpPr txBox="1"/>
          <p:nvPr/>
        </p:nvSpPr>
        <p:spPr>
          <a:xfrm>
            <a:off x="7369425" y="3098850"/>
            <a:ext cx="6509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00"/>
              <a:buFont typeface="Montserrat"/>
              <a:buChar char="●"/>
            </a:pPr>
            <a:r>
              <a:rPr b="1" lang="en-US" sz="2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Produto Aço A300 (desbalanceamento/poucos dados de falha): Devido ao desbalanceamento das classes de falhas ou à escassez de dados sobre as falhas, recomenda-se coletar mais informações. A base de dados atual não é recomendada para a criação de um modelo preditivo.</a:t>
            </a:r>
            <a:endParaRPr b="1" sz="2000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4138047" y="693775"/>
            <a:ext cx="6354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Minha Lista de Tarefas</a:t>
            </a:r>
            <a:endParaRPr b="0" i="0" sz="4450" u="none" cap="none" strike="noStrike"/>
          </a:p>
        </p:txBody>
      </p:sp>
      <p:pic>
        <p:nvPicPr>
          <p:cNvPr id="84" name="Google Shape;84;p14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5" y="3149558"/>
            <a:ext cx="691515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4825" y="3381196"/>
            <a:ext cx="6916675" cy="291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6262926" y="782479"/>
            <a:ext cx="7590949" cy="138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50"/>
              <a:buFont typeface="Montserrat"/>
              <a:buNone/>
            </a:pPr>
            <a:r>
              <a:rPr b="0" i="0" lang="en-US" sz="43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Compreensão e Análise dos Dados</a:t>
            </a:r>
            <a:endParaRPr b="0" i="0" sz="43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6262926" y="2501860"/>
            <a:ext cx="166330" cy="1189911"/>
          </a:xfrm>
          <a:prstGeom prst="roundRect">
            <a:avLst>
              <a:gd fmla="val 5603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6762036" y="2501860"/>
            <a:ext cx="484334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Exploração da Estrutura dos Dados</a:t>
            </a:r>
            <a:endParaRPr b="0" i="0" sz="215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6762036" y="2981682"/>
            <a:ext cx="7091839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Análise detalhada da estrutura e significado de cada uma das colunas (features) fornecidas no conjunto de dados.</a:t>
            </a:r>
            <a:endParaRPr b="0" i="0" sz="17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6595705" y="3913584"/>
            <a:ext cx="166330" cy="1544955"/>
          </a:xfrm>
          <a:prstGeom prst="roundRect">
            <a:avLst>
              <a:gd fmla="val 5603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7094815" y="3913584"/>
            <a:ext cx="361735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Análise Exploratória Inicial</a:t>
            </a:r>
            <a:endParaRPr b="0" i="0" sz="215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7094815" y="4393406"/>
            <a:ext cx="6759059" cy="1065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Exploração de estatísticas descritivas básicas, identificação de outliers, valores ausentes e necessidades de padronização em determinadas colunas.</a:t>
            </a:r>
            <a:endParaRPr b="0" i="0" sz="17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6928604" y="5680353"/>
            <a:ext cx="166330" cy="1544955"/>
          </a:xfrm>
          <a:prstGeom prst="roundRect">
            <a:avLst>
              <a:gd fmla="val 5603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7427714" y="5680353"/>
            <a:ext cx="628519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Verificação de Balanceamento e Consistência</a:t>
            </a:r>
            <a:endParaRPr b="0" i="0" sz="215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7427714" y="6160175"/>
            <a:ext cx="6426160" cy="1065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Avaliação do balanceamento das classes de defeito e da consistência dos dados, com identificação da necessidade de padronizar representações de valores booleanos.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1481325" y="693775"/>
            <a:ext cx="12085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Explorar estatísticas descritivas básicas.</a:t>
            </a:r>
            <a:endParaRPr b="0" i="0" sz="4450" u="none" cap="none" strike="noStrike"/>
          </a:p>
        </p:txBody>
      </p:sp>
      <p:pic>
        <p:nvPicPr>
          <p:cNvPr id="108" name="Google Shape;108;p16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0" y="2106025"/>
            <a:ext cx="6524225" cy="40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025" y="2106025"/>
            <a:ext cx="613410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793790" y="1251109"/>
            <a:ext cx="1150453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Pré-processamento e Limpeza de Dados</a:t>
            </a:r>
            <a:endParaRPr b="0" i="0" sz="4450" u="none" cap="none" strike="noStrike"/>
          </a:p>
        </p:txBody>
      </p:sp>
      <p:sp>
        <p:nvSpPr>
          <p:cNvPr id="116" name="Google Shape;116;p17"/>
          <p:cNvSpPr/>
          <p:nvPr/>
        </p:nvSpPr>
        <p:spPr>
          <a:xfrm>
            <a:off x="793790" y="2505075"/>
            <a:ext cx="389870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Tratamento de Valores Ausentes</a:t>
            </a:r>
            <a:endParaRPr b="0" i="0" sz="220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793790" y="3349823"/>
            <a:ext cx="389870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Remoção de 418 linhas com dados faltantes para garantir a qualidade do conjunto de dados para modelagem.</a:t>
            </a:r>
            <a:endParaRPr b="0" i="0" sz="1750" u="none" cap="none" strike="noStrike"/>
          </a:p>
        </p:txBody>
      </p:sp>
      <p:pic>
        <p:nvPicPr>
          <p:cNvPr descr="preencoded.png"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31" y="317658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9937790" y="2500789"/>
            <a:ext cx="357782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Padronização de Colunas</a:t>
            </a:r>
            <a:endParaRPr b="0" i="0" sz="220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9937790" y="2991207"/>
            <a:ext cx="38988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Unificação das colunas 'tipo_do_aço_A300' e 'tipo_do_aço_A400' em uma nova coluna 'tipo_de_aço'.</a:t>
            </a:r>
            <a:endParaRPr b="0" i="0" sz="1750" u="none" cap="none" strike="noStrike"/>
          </a:p>
        </p:txBody>
      </p:sp>
      <p:pic>
        <p:nvPicPr>
          <p:cNvPr descr="preencoded.png" id="122" name="Google Shape;12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2604" y="356508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9937790" y="4957643"/>
            <a:ext cx="389882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Remoção de Inconsistências</a:t>
            </a:r>
            <a:endParaRPr b="0" i="0" sz="220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9937790" y="5802392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Eliminação de valores fisicamente impossíveis como espessuras negativas</a:t>
            </a:r>
            <a:r>
              <a:rPr lang="en-US" sz="17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  <a:endParaRPr b="0" i="0" sz="1750" u="none" cap="none" strike="noStrike"/>
          </a:p>
        </p:txBody>
      </p:sp>
      <p:pic>
        <p:nvPicPr>
          <p:cNvPr descr="preencoded.png" id="126" name="Google Shape;12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7" name="Google Shape;12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4103" y="5790962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793790" y="4957643"/>
            <a:ext cx="389870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Correção de Dados Numéricos</a:t>
            </a:r>
            <a:endParaRPr b="0" i="0" sz="220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793790" y="5802392"/>
            <a:ext cx="389870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Tratamento de valores negativos em 'area_pixels', 'perimetro_x', 'perimetro_y' e 'comprimento_do_transportador'.</a:t>
            </a:r>
            <a:endParaRPr b="0" i="0" sz="1750" u="none" cap="none" strike="noStrike"/>
          </a:p>
        </p:txBody>
      </p:sp>
      <p:pic>
        <p:nvPicPr>
          <p:cNvPr descr="preencoded.png" id="130" name="Google Shape;13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8230" y="5402461"/>
            <a:ext cx="339328" cy="42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4070400" y="539050"/>
            <a:ext cx="648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Preparação dos Dados</a:t>
            </a:r>
            <a:endParaRPr b="0" i="0" sz="4450" u="none" cap="none" strike="noStrike"/>
          </a:p>
        </p:txBody>
      </p:sp>
      <p:pic>
        <p:nvPicPr>
          <p:cNvPr id="138" name="Google Shape;138;p18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5" y="2011700"/>
            <a:ext cx="7370025" cy="3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5600" y="2011700"/>
            <a:ext cx="5916175" cy="42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4070400" y="539050"/>
            <a:ext cx="648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Preparação dos Dados</a:t>
            </a:r>
            <a:endParaRPr b="0" i="0" sz="4450" u="none" cap="none" strike="noStrike"/>
          </a:p>
        </p:txBody>
      </p:sp>
      <p:pic>
        <p:nvPicPr>
          <p:cNvPr id="146" name="Google Shape;146;p19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00" y="3420112"/>
            <a:ext cx="6614650" cy="13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800" y="2243153"/>
            <a:ext cx="6489600" cy="464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4070400" y="539050"/>
            <a:ext cx="648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lang="en-US" sz="4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Preparação dos Dados</a:t>
            </a:r>
            <a:endParaRPr b="0" i="0" sz="4450" u="none" cap="none" strike="noStrike"/>
          </a:p>
        </p:txBody>
      </p:sp>
      <p:pic>
        <p:nvPicPr>
          <p:cNvPr id="154" name="Google Shape;154;p20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25" y="2581225"/>
            <a:ext cx="6791550" cy="30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8750" y="2581225"/>
            <a:ext cx="6124725" cy="44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